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6" r:id="rId2"/>
    <p:sldId id="278" r:id="rId3"/>
    <p:sldId id="277" r:id="rId4"/>
    <p:sldId id="279" r:id="rId5"/>
    <p:sldId id="280" r:id="rId6"/>
    <p:sldId id="274" r:id="rId7"/>
    <p:sldId id="263" r:id="rId8"/>
    <p:sldId id="264" r:id="rId9"/>
    <p:sldId id="265" r:id="rId10"/>
    <p:sldId id="261" r:id="rId11"/>
    <p:sldId id="266" r:id="rId12"/>
    <p:sldId id="267" r:id="rId13"/>
    <p:sldId id="275" r:id="rId14"/>
    <p:sldId id="256" r:id="rId15"/>
    <p:sldId id="259" r:id="rId16"/>
    <p:sldId id="271" r:id="rId17"/>
    <p:sldId id="272" r:id="rId18"/>
    <p:sldId id="269" r:id="rId19"/>
    <p:sldId id="270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63" d="100"/>
          <a:sy n="63" d="100"/>
        </p:scale>
        <p:origin x="-1195" y="-62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087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6545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0287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6260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26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9750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3198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1782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1491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6740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7328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BA644-009B-4940-AC2B-5A6C6225DFF9}" type="datetimeFigureOut">
              <a:rPr lang="en-CA" smtClean="0"/>
              <a:t>10/03/2019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0A33C-5EC2-4F43-BDFB-4785B14D57F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0785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 smtClean="0">
                <a:solidFill>
                  <a:schemeClr val="bg1"/>
                </a:solidFill>
                <a:latin typeface="+mn-lt"/>
              </a:rPr>
              <a:t>Vision Ministries Kenya Style</a:t>
            </a:r>
            <a:r>
              <a:rPr lang="en-CA" b="1" dirty="0" smtClean="0">
                <a:solidFill>
                  <a:schemeClr val="bg1"/>
                </a:solidFill>
              </a:rPr>
              <a:t>, </a:t>
            </a:r>
            <a:r>
              <a:rPr lang="en-CA" sz="3600" b="1" dirty="0" smtClean="0">
                <a:solidFill>
                  <a:schemeClr val="bg1"/>
                </a:solidFill>
                <a:latin typeface="+mn-lt"/>
              </a:rPr>
              <a:t>Church </a:t>
            </a:r>
            <a:r>
              <a:rPr lang="en-CA" sz="3600" b="1" dirty="0">
                <a:solidFill>
                  <a:schemeClr val="bg1"/>
                </a:solidFill>
                <a:latin typeface="+mn-lt"/>
              </a:rPr>
              <a:t>Planting, </a:t>
            </a:r>
            <a:r>
              <a:rPr lang="en-CA" sz="3600" b="1" dirty="0">
                <a:solidFill>
                  <a:schemeClr val="bg1"/>
                </a:solidFill>
              </a:rPr>
              <a:t>(all in one week)</a:t>
            </a:r>
            <a:r>
              <a:rPr lang="en-CA" sz="3600" b="1" dirty="0">
                <a:solidFill>
                  <a:schemeClr val="bg1"/>
                </a:solidFill>
                <a:latin typeface="+mn-lt"/>
              </a:rPr>
              <a:t> </a:t>
            </a:r>
            <a:r>
              <a:rPr lang="en-CA" sz="3600" b="1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zh-CN" altLang="en-US" sz="3600" b="1" dirty="0" smtClean="0">
                <a:solidFill>
                  <a:schemeClr val="bg1"/>
                </a:solidFill>
                <a:latin typeface="+mn-lt"/>
              </a:rPr>
              <a:t>肯尼亚风格的</a:t>
            </a:r>
            <a:r>
              <a:rPr lang="en-US" altLang="zh-CN" sz="3600" b="1" dirty="0" smtClean="0">
                <a:solidFill>
                  <a:schemeClr val="bg1"/>
                </a:solidFill>
                <a:latin typeface="+mn-lt"/>
              </a:rPr>
              <a:t>Vision</a:t>
            </a:r>
            <a:r>
              <a:rPr lang="zh-CN" altLang="en-US" sz="3600" b="1" dirty="0" smtClean="0">
                <a:solidFill>
                  <a:schemeClr val="bg1"/>
                </a:solidFill>
                <a:latin typeface="+mn-lt"/>
              </a:rPr>
              <a:t>事工</a:t>
            </a:r>
            <a:endParaRPr lang="en-CA" sz="36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58449"/>
            <a:ext cx="10515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CA" b="1" dirty="0">
                <a:solidFill>
                  <a:schemeClr val="bg1"/>
                </a:solidFill>
              </a:rPr>
              <a:t> </a:t>
            </a:r>
            <a:r>
              <a:rPr lang="en-CA" b="1" dirty="0" smtClean="0">
                <a:solidFill>
                  <a:schemeClr val="bg1"/>
                </a:solidFill>
              </a:rPr>
              <a:t> One </a:t>
            </a:r>
            <a:r>
              <a:rPr lang="en-CA" b="1" dirty="0">
                <a:solidFill>
                  <a:schemeClr val="bg1"/>
                </a:solidFill>
              </a:rPr>
              <a:t>on one </a:t>
            </a:r>
            <a:r>
              <a:rPr lang="en-CA" b="1" dirty="0" smtClean="0">
                <a:solidFill>
                  <a:schemeClr val="bg1"/>
                </a:solidFill>
              </a:rPr>
              <a:t>witnessing</a:t>
            </a:r>
            <a:r>
              <a:rPr lang="zh-CN" altLang="en-US" b="1" dirty="0" smtClean="0">
                <a:solidFill>
                  <a:schemeClr val="bg1"/>
                </a:solidFill>
              </a:rPr>
              <a:t> 一对一做见证</a:t>
            </a:r>
            <a:endParaRPr lang="en-CA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b="1" dirty="0">
                <a:solidFill>
                  <a:schemeClr val="bg1"/>
                </a:solidFill>
              </a:rPr>
              <a:t>  </a:t>
            </a:r>
            <a:r>
              <a:rPr lang="en-CA" b="1" dirty="0" smtClean="0">
                <a:solidFill>
                  <a:schemeClr val="bg1"/>
                </a:solidFill>
              </a:rPr>
              <a:t>Door </a:t>
            </a:r>
            <a:r>
              <a:rPr lang="en-CA" b="1" dirty="0">
                <a:solidFill>
                  <a:schemeClr val="bg1"/>
                </a:solidFill>
              </a:rPr>
              <a:t>to door / home to home witnessing </a:t>
            </a:r>
            <a:r>
              <a:rPr lang="zh-CN" altLang="en-US" b="1" dirty="0" smtClean="0">
                <a:solidFill>
                  <a:schemeClr val="bg1"/>
                </a:solidFill>
              </a:rPr>
              <a:t>门对门</a:t>
            </a:r>
            <a:r>
              <a:rPr lang="en-US" altLang="zh-CN" b="1" dirty="0" smtClean="0">
                <a:solidFill>
                  <a:schemeClr val="bg1"/>
                </a:solidFill>
              </a:rPr>
              <a:t>,</a:t>
            </a:r>
            <a:r>
              <a:rPr lang="zh-CN" altLang="en-US" b="1" dirty="0" smtClean="0">
                <a:solidFill>
                  <a:schemeClr val="bg1"/>
                </a:solidFill>
              </a:rPr>
              <a:t>家到家的见证</a:t>
            </a:r>
            <a:endParaRPr lang="en-CA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b="1" dirty="0">
                <a:solidFill>
                  <a:schemeClr val="bg1"/>
                </a:solidFill>
              </a:rPr>
              <a:t> </a:t>
            </a:r>
            <a:r>
              <a:rPr lang="en-CA" b="1" dirty="0" smtClean="0">
                <a:solidFill>
                  <a:schemeClr val="bg1"/>
                </a:solidFill>
              </a:rPr>
              <a:t> Revival crusade</a:t>
            </a:r>
            <a:r>
              <a:rPr lang="zh-CN" altLang="en-US" b="1" dirty="0" smtClean="0">
                <a:solidFill>
                  <a:schemeClr val="bg1"/>
                </a:solidFill>
              </a:rPr>
              <a:t> 复兴争战</a:t>
            </a:r>
            <a:endParaRPr lang="en-CA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b="1" dirty="0">
                <a:solidFill>
                  <a:schemeClr val="bg1"/>
                </a:solidFill>
              </a:rPr>
              <a:t>  </a:t>
            </a:r>
            <a:r>
              <a:rPr lang="en-CA" b="1" dirty="0" smtClean="0">
                <a:solidFill>
                  <a:schemeClr val="bg1"/>
                </a:solidFill>
              </a:rPr>
              <a:t>Christian </a:t>
            </a:r>
            <a:r>
              <a:rPr lang="en-CA" b="1" dirty="0">
                <a:solidFill>
                  <a:schemeClr val="bg1"/>
                </a:solidFill>
              </a:rPr>
              <a:t>film show </a:t>
            </a:r>
            <a:r>
              <a:rPr lang="zh-CN" altLang="en-US" b="1" dirty="0" smtClean="0">
                <a:solidFill>
                  <a:schemeClr val="bg1"/>
                </a:solidFill>
              </a:rPr>
              <a:t> 放映基督教电影</a:t>
            </a:r>
            <a:endParaRPr lang="en-CA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b="1" dirty="0">
                <a:solidFill>
                  <a:schemeClr val="bg1"/>
                </a:solidFill>
              </a:rPr>
              <a:t> </a:t>
            </a:r>
            <a:r>
              <a:rPr lang="en-CA" b="1" dirty="0" smtClean="0">
                <a:solidFill>
                  <a:schemeClr val="bg1"/>
                </a:solidFill>
              </a:rPr>
              <a:t> VMK </a:t>
            </a:r>
            <a:r>
              <a:rPr lang="en-CA" b="1" dirty="0">
                <a:solidFill>
                  <a:schemeClr val="bg1"/>
                </a:solidFill>
              </a:rPr>
              <a:t>Leadership training for the church </a:t>
            </a:r>
            <a:r>
              <a:rPr lang="en-CA" b="1" dirty="0" smtClean="0">
                <a:solidFill>
                  <a:schemeClr val="bg1"/>
                </a:solidFill>
              </a:rPr>
              <a:t>leaders</a:t>
            </a:r>
            <a:r>
              <a:rPr lang="zh-CN" altLang="en-US" b="1" dirty="0" smtClean="0">
                <a:solidFill>
                  <a:schemeClr val="bg1"/>
                </a:solidFill>
              </a:rPr>
              <a:t> 教会领袖培训</a:t>
            </a:r>
            <a:r>
              <a:rPr lang="en-CA" b="1" dirty="0" smtClean="0">
                <a:solidFill>
                  <a:schemeClr val="bg1"/>
                </a:solidFill>
              </a:rPr>
              <a:t> </a:t>
            </a:r>
            <a:endParaRPr lang="en-CA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b="1" dirty="0">
                <a:solidFill>
                  <a:schemeClr val="bg1"/>
                </a:solidFill>
              </a:rPr>
              <a:t> </a:t>
            </a:r>
            <a:r>
              <a:rPr lang="en-CA" b="1" dirty="0" smtClean="0">
                <a:solidFill>
                  <a:schemeClr val="bg1"/>
                </a:solidFill>
              </a:rPr>
              <a:t> Building </a:t>
            </a:r>
            <a:r>
              <a:rPr lang="en-CA" b="1" dirty="0">
                <a:solidFill>
                  <a:schemeClr val="bg1"/>
                </a:solidFill>
              </a:rPr>
              <a:t>of the </a:t>
            </a:r>
            <a:r>
              <a:rPr lang="en-CA" b="1" dirty="0" smtClean="0">
                <a:solidFill>
                  <a:schemeClr val="bg1"/>
                </a:solidFill>
              </a:rPr>
              <a:t>church (the actual building)</a:t>
            </a:r>
            <a:r>
              <a:rPr lang="zh-CN" altLang="en-US" b="1" dirty="0" smtClean="0">
                <a:solidFill>
                  <a:schemeClr val="bg1"/>
                </a:solidFill>
              </a:rPr>
              <a:t> 建立教堂</a:t>
            </a:r>
            <a:r>
              <a:rPr lang="en-US" altLang="zh-CN" b="1" dirty="0" smtClean="0">
                <a:solidFill>
                  <a:schemeClr val="bg1"/>
                </a:solidFill>
              </a:rPr>
              <a:t>(</a:t>
            </a:r>
            <a:r>
              <a:rPr lang="zh-CN" altLang="en-US" b="1" dirty="0" smtClean="0">
                <a:solidFill>
                  <a:schemeClr val="bg1"/>
                </a:solidFill>
              </a:rPr>
              <a:t>实际建筑</a:t>
            </a:r>
            <a:r>
              <a:rPr lang="en-US" altLang="zh-CN" b="1" dirty="0" smtClean="0">
                <a:solidFill>
                  <a:schemeClr val="bg1"/>
                </a:solidFill>
              </a:rPr>
              <a:t>)</a:t>
            </a:r>
            <a:endParaRPr lang="en-CA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b="1" dirty="0">
                <a:solidFill>
                  <a:schemeClr val="bg1"/>
                </a:solidFill>
              </a:rPr>
              <a:t>  </a:t>
            </a:r>
            <a:r>
              <a:rPr lang="en-CA" b="1" dirty="0" smtClean="0">
                <a:solidFill>
                  <a:schemeClr val="bg1"/>
                </a:solidFill>
              </a:rPr>
              <a:t>Breaking </a:t>
            </a:r>
            <a:r>
              <a:rPr lang="en-CA" b="1" dirty="0">
                <a:solidFill>
                  <a:schemeClr val="bg1"/>
                </a:solidFill>
              </a:rPr>
              <a:t>of the </a:t>
            </a:r>
            <a:r>
              <a:rPr lang="en-CA" b="1" dirty="0" smtClean="0">
                <a:solidFill>
                  <a:schemeClr val="bg1"/>
                </a:solidFill>
              </a:rPr>
              <a:t>bread</a:t>
            </a:r>
            <a:r>
              <a:rPr lang="zh-CN" altLang="en-US" b="1" dirty="0" smtClean="0">
                <a:solidFill>
                  <a:schemeClr val="bg1"/>
                </a:solidFill>
              </a:rPr>
              <a:t> 掰饼</a:t>
            </a:r>
            <a:endParaRPr lang="en-CA" b="1" dirty="0">
              <a:solidFill>
                <a:schemeClr val="bg1"/>
              </a:solidFill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374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874"/>
            <a:ext cx="12220025" cy="687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3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057" y="0"/>
            <a:ext cx="9901886" cy="676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960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367" y="5799"/>
            <a:ext cx="4627265" cy="684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290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74638" y="528003"/>
            <a:ext cx="11343041" cy="2387600"/>
          </a:xfrm>
        </p:spPr>
        <p:txBody>
          <a:bodyPr>
            <a:normAutofit/>
          </a:bodyPr>
          <a:lstStyle/>
          <a:p>
            <a:r>
              <a:rPr lang="en-CA" sz="4400" b="1" dirty="0" smtClean="0">
                <a:solidFill>
                  <a:schemeClr val="bg1"/>
                </a:solidFill>
                <a:latin typeface="+mn-lt"/>
              </a:rPr>
              <a:t>The Bible says to believers,    You are a  Priest</a:t>
            </a:r>
            <a:r>
              <a:rPr lang="zh-CN" altLang="en-US" sz="4400" b="1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altLang="zh-CN" b="1" dirty="0" smtClean="0">
                <a:solidFill>
                  <a:schemeClr val="bg1"/>
                </a:solidFill>
                <a:latin typeface="+mn-lt"/>
              </a:rPr>
              <a:t/>
            </a:r>
            <a:br>
              <a:rPr lang="en-US" altLang="zh-CN" b="1" dirty="0" smtClean="0">
                <a:solidFill>
                  <a:schemeClr val="bg1"/>
                </a:solidFill>
                <a:latin typeface="+mn-lt"/>
              </a:rPr>
            </a:br>
            <a:r>
              <a:rPr lang="zh-CN" altLang="en-US" b="1" dirty="0">
                <a:solidFill>
                  <a:schemeClr val="bg1"/>
                </a:solidFill>
                <a:latin typeface="+mn-lt"/>
              </a:rPr>
              <a:t>圣</a:t>
            </a:r>
            <a:r>
              <a:rPr lang="zh-CN" altLang="en-US" b="1" dirty="0" smtClean="0">
                <a:solidFill>
                  <a:schemeClr val="bg1"/>
                </a:solidFill>
                <a:latin typeface="+mn-lt"/>
              </a:rPr>
              <a:t>经告诉信徒</a:t>
            </a:r>
            <a:r>
              <a:rPr lang="en-US" altLang="zh-CN" b="1" dirty="0" smtClean="0">
                <a:solidFill>
                  <a:schemeClr val="bg1"/>
                </a:solidFill>
                <a:latin typeface="+mn-lt"/>
              </a:rPr>
              <a:t>,</a:t>
            </a:r>
            <a:r>
              <a:rPr lang="zh-CN" altLang="en-US" b="1" dirty="0" smtClean="0">
                <a:solidFill>
                  <a:schemeClr val="bg1"/>
                </a:solidFill>
                <a:latin typeface="+mn-lt"/>
              </a:rPr>
              <a:t> 你们就是祭司</a:t>
            </a:r>
            <a:endParaRPr lang="en-CA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98120" y="3602038"/>
            <a:ext cx="11658600" cy="2844482"/>
          </a:xfrm>
        </p:spPr>
        <p:txBody>
          <a:bodyPr>
            <a:noAutofit/>
          </a:bodyPr>
          <a:lstStyle/>
          <a:p>
            <a:r>
              <a:rPr lang="en-CA" sz="2800" b="1" dirty="0" smtClean="0">
                <a:solidFill>
                  <a:schemeClr val="bg1"/>
                </a:solidFill>
              </a:rPr>
              <a:t>And much, much more!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 还有许多</a:t>
            </a:r>
            <a:endParaRPr lang="en-CA" sz="2800" b="1" dirty="0" smtClean="0">
              <a:solidFill>
                <a:schemeClr val="bg1"/>
              </a:solidFill>
            </a:endParaRPr>
          </a:p>
          <a:p>
            <a:r>
              <a:rPr lang="en-CA" sz="2800" b="1" dirty="0" smtClean="0">
                <a:solidFill>
                  <a:schemeClr val="bg1"/>
                </a:solidFill>
              </a:rPr>
              <a:t>Don’t allow your self to think, you are a  “nobody”</a:t>
            </a:r>
          </a:p>
          <a:p>
            <a:r>
              <a:rPr lang="zh-CN" altLang="en-US" sz="2800" b="1" dirty="0">
                <a:solidFill>
                  <a:schemeClr val="bg1"/>
                </a:solidFill>
              </a:rPr>
              <a:t>不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要认为你一无是处</a:t>
            </a:r>
            <a:r>
              <a:rPr lang="en-CA" sz="2800" b="1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CA" sz="2800" b="1" dirty="0" smtClean="0">
                <a:solidFill>
                  <a:schemeClr val="bg1"/>
                </a:solidFill>
              </a:rPr>
              <a:t>or that you have to “invent” yourself</a:t>
            </a:r>
          </a:p>
          <a:p>
            <a:r>
              <a:rPr lang="zh-CN" altLang="en-US" sz="2800" b="1" dirty="0">
                <a:solidFill>
                  <a:schemeClr val="bg1"/>
                </a:solidFill>
              </a:rPr>
              <a:t>或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者你要从新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”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发明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”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自己  </a:t>
            </a:r>
            <a:endParaRPr lang="en-CA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69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4800" b="1" dirty="0" smtClean="0">
                <a:solidFill>
                  <a:schemeClr val="bg1"/>
                </a:solidFill>
                <a:latin typeface="+mn-lt"/>
              </a:rPr>
              <a:t>The Bible says you</a:t>
            </a:r>
            <a:r>
              <a:rPr lang="zh-CN" altLang="en-US" sz="4800" b="1" dirty="0" smtClean="0">
                <a:solidFill>
                  <a:schemeClr val="bg1"/>
                </a:solidFill>
                <a:latin typeface="+mn-lt"/>
              </a:rPr>
              <a:t> 圣经说</a:t>
            </a:r>
            <a:r>
              <a:rPr lang="en-US" altLang="zh-CN" sz="4800" b="1" dirty="0" smtClean="0">
                <a:solidFill>
                  <a:schemeClr val="bg1"/>
                </a:solidFill>
                <a:latin typeface="+mn-lt"/>
              </a:rPr>
              <a:t>,</a:t>
            </a:r>
            <a:r>
              <a:rPr lang="zh-CN" altLang="en-US" sz="4800" b="1" dirty="0" smtClean="0">
                <a:solidFill>
                  <a:schemeClr val="bg1"/>
                </a:solidFill>
                <a:latin typeface="+mn-lt"/>
              </a:rPr>
              <a:t> 你是 </a:t>
            </a:r>
            <a:r>
              <a:rPr lang="en-US" altLang="zh-CN" sz="4800" b="1" dirty="0" smtClean="0">
                <a:solidFill>
                  <a:schemeClr val="bg1"/>
                </a:solidFill>
                <a:latin typeface="+mn-lt"/>
              </a:rPr>
              <a:t>…</a:t>
            </a:r>
            <a:r>
              <a:rPr lang="en-CA" b="1" dirty="0" smtClean="0">
                <a:latin typeface="+mn-lt"/>
              </a:rPr>
              <a:t/>
            </a:r>
            <a:br>
              <a:rPr lang="en-CA" b="1" dirty="0" smtClean="0">
                <a:latin typeface="+mn-lt"/>
              </a:rPr>
            </a:br>
            <a:r>
              <a:rPr lang="en-CA" sz="3200" b="1" dirty="0">
                <a:solidFill>
                  <a:schemeClr val="bg1"/>
                </a:solidFill>
                <a:latin typeface="+mn-lt"/>
              </a:rPr>
              <a:t>I  Peter Chapter </a:t>
            </a:r>
            <a:r>
              <a:rPr lang="en-CA" sz="3200" b="1" dirty="0" smtClean="0">
                <a:solidFill>
                  <a:schemeClr val="bg1"/>
                </a:solidFill>
                <a:latin typeface="+mn-lt"/>
              </a:rPr>
              <a:t>1:1-2:2</a:t>
            </a:r>
            <a:r>
              <a:rPr lang="zh-CN" altLang="en-US" sz="3200" b="1" dirty="0" smtClean="0">
                <a:solidFill>
                  <a:schemeClr val="bg1"/>
                </a:solidFill>
                <a:latin typeface="+mn-lt"/>
              </a:rPr>
              <a:t>    彼得前书 </a:t>
            </a:r>
            <a:r>
              <a:rPr lang="en-CA" sz="3200" b="1" dirty="0">
                <a:solidFill>
                  <a:schemeClr val="bg1"/>
                </a:solidFill>
              </a:rPr>
              <a:t>1:1-2:2</a:t>
            </a:r>
            <a:endParaRPr lang="en-CA" sz="32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0" y="1847221"/>
            <a:ext cx="5379719" cy="4415644"/>
          </a:xfrm>
        </p:spPr>
        <p:txBody>
          <a:bodyPr>
            <a:noAutofit/>
          </a:bodyPr>
          <a:lstStyle/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Are </a:t>
            </a:r>
            <a:r>
              <a:rPr lang="en-CA" b="1" dirty="0" smtClean="0">
                <a:solidFill>
                  <a:schemeClr val="bg1"/>
                </a:solidFill>
              </a:rPr>
              <a:t>Chosen</a:t>
            </a:r>
            <a:r>
              <a:rPr lang="zh-CN" altLang="en-US" b="1" dirty="0" smtClean="0">
                <a:solidFill>
                  <a:schemeClr val="bg1"/>
                </a:solidFill>
              </a:rPr>
              <a:t> 被拣选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Are </a:t>
            </a:r>
            <a:r>
              <a:rPr lang="en-CA" b="1" dirty="0" smtClean="0">
                <a:solidFill>
                  <a:schemeClr val="bg1"/>
                </a:solidFill>
              </a:rPr>
              <a:t>Sanctified</a:t>
            </a:r>
            <a:r>
              <a:rPr lang="zh-CN" altLang="en-US" b="1" dirty="0" smtClean="0">
                <a:solidFill>
                  <a:schemeClr val="bg1"/>
                </a:solidFill>
              </a:rPr>
              <a:t> 被洁净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Are </a:t>
            </a:r>
            <a:r>
              <a:rPr lang="en-CA" b="1" dirty="0" smtClean="0">
                <a:solidFill>
                  <a:schemeClr val="bg1"/>
                </a:solidFill>
              </a:rPr>
              <a:t>Sprinkled</a:t>
            </a:r>
            <a:r>
              <a:rPr lang="zh-CN" altLang="en-US" b="1" dirty="0" smtClean="0">
                <a:solidFill>
                  <a:schemeClr val="bg1"/>
                </a:solidFill>
              </a:rPr>
              <a:t> 血所洒的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Have  New  </a:t>
            </a:r>
            <a:r>
              <a:rPr lang="en-CA" b="1" dirty="0" smtClean="0">
                <a:solidFill>
                  <a:schemeClr val="bg1"/>
                </a:solidFill>
              </a:rPr>
              <a:t>Birth</a:t>
            </a:r>
            <a:r>
              <a:rPr lang="zh-CN" altLang="en-US" b="1" dirty="0" smtClean="0">
                <a:solidFill>
                  <a:schemeClr val="bg1"/>
                </a:solidFill>
              </a:rPr>
              <a:t> 重新生的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Have a Living </a:t>
            </a:r>
            <a:r>
              <a:rPr lang="en-CA" b="1" dirty="0" smtClean="0">
                <a:solidFill>
                  <a:schemeClr val="bg1"/>
                </a:solidFill>
              </a:rPr>
              <a:t>hope</a:t>
            </a:r>
            <a:r>
              <a:rPr lang="zh-CN" altLang="en-US" b="1" dirty="0" smtClean="0">
                <a:solidFill>
                  <a:schemeClr val="bg1"/>
                </a:solidFill>
              </a:rPr>
              <a:t> 活泼的盼望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Have an </a:t>
            </a:r>
            <a:r>
              <a:rPr lang="en-CA" b="1" dirty="0" smtClean="0">
                <a:solidFill>
                  <a:schemeClr val="bg1"/>
                </a:solidFill>
              </a:rPr>
              <a:t>Inheritance</a:t>
            </a:r>
            <a:r>
              <a:rPr lang="zh-CN" altLang="en-US" b="1" dirty="0" smtClean="0">
                <a:solidFill>
                  <a:schemeClr val="bg1"/>
                </a:solidFill>
              </a:rPr>
              <a:t> 永恒基业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Are </a:t>
            </a:r>
            <a:r>
              <a:rPr lang="en-CA" b="1" dirty="0" smtClean="0">
                <a:solidFill>
                  <a:schemeClr val="bg1"/>
                </a:solidFill>
              </a:rPr>
              <a:t>Shielded</a:t>
            </a:r>
            <a:r>
              <a:rPr lang="zh-CN" altLang="en-US" b="1" dirty="0" smtClean="0">
                <a:solidFill>
                  <a:schemeClr val="bg1"/>
                </a:solidFill>
              </a:rPr>
              <a:t> 蒙保守的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 smtClean="0">
                <a:solidFill>
                  <a:schemeClr val="bg1"/>
                </a:solidFill>
              </a:rPr>
              <a:t>Have Salvation</a:t>
            </a:r>
            <a:r>
              <a:rPr lang="zh-CN" altLang="en-US" b="1" dirty="0" smtClean="0">
                <a:solidFill>
                  <a:schemeClr val="bg1"/>
                </a:solidFill>
              </a:rPr>
              <a:t> 有救恩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 smtClean="0">
                <a:solidFill>
                  <a:schemeClr val="bg1"/>
                </a:solidFill>
              </a:rPr>
              <a:t>Are Redeemed</a:t>
            </a:r>
            <a:r>
              <a:rPr lang="zh-CN" altLang="en-US" b="1" dirty="0" smtClean="0">
                <a:solidFill>
                  <a:schemeClr val="bg1"/>
                </a:solidFill>
              </a:rPr>
              <a:t> 被救赎</a:t>
            </a:r>
            <a:endParaRPr lang="en-CA" b="1" dirty="0">
              <a:solidFill>
                <a:schemeClr val="bg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4"/>
          </p:nvPr>
        </p:nvSpPr>
        <p:spPr>
          <a:xfrm>
            <a:off x="5273040" y="1877701"/>
            <a:ext cx="6705600" cy="4396907"/>
          </a:xfrm>
        </p:spPr>
        <p:txBody>
          <a:bodyPr>
            <a:normAutofit fontScale="92500"/>
          </a:bodyPr>
          <a:lstStyle/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 smtClean="0">
                <a:solidFill>
                  <a:schemeClr val="bg1"/>
                </a:solidFill>
              </a:rPr>
              <a:t>Be self-controlled</a:t>
            </a:r>
            <a:r>
              <a:rPr lang="zh-CN" altLang="en-US" b="1" dirty="0" smtClean="0">
                <a:solidFill>
                  <a:schemeClr val="bg1"/>
                </a:solidFill>
              </a:rPr>
              <a:t> 节制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Set your hope…on  </a:t>
            </a:r>
            <a:r>
              <a:rPr lang="en-CA" b="1" dirty="0" smtClean="0">
                <a:solidFill>
                  <a:schemeClr val="bg1"/>
                </a:solidFill>
              </a:rPr>
              <a:t>grace</a:t>
            </a:r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zh-CN" altLang="en-US" b="1" dirty="0" smtClean="0">
                <a:solidFill>
                  <a:schemeClr val="bg1"/>
                </a:solidFill>
              </a:rPr>
              <a:t>盼望来自恩典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Be </a:t>
            </a:r>
            <a:r>
              <a:rPr lang="en-CA" b="1" dirty="0" smtClean="0">
                <a:solidFill>
                  <a:schemeClr val="bg1"/>
                </a:solidFill>
              </a:rPr>
              <a:t>holy</a:t>
            </a:r>
            <a:r>
              <a:rPr lang="zh-CN" altLang="en-US" b="1" dirty="0" smtClean="0">
                <a:solidFill>
                  <a:schemeClr val="bg1"/>
                </a:solidFill>
              </a:rPr>
              <a:t> 成为圣洁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Live your life in </a:t>
            </a:r>
            <a:r>
              <a:rPr lang="en-CA" b="1" dirty="0" smtClean="0">
                <a:solidFill>
                  <a:schemeClr val="bg1"/>
                </a:solidFill>
              </a:rPr>
              <a:t>reverence</a:t>
            </a:r>
            <a:r>
              <a:rPr lang="zh-CN" altLang="en-US" b="1" dirty="0" smtClean="0">
                <a:solidFill>
                  <a:schemeClr val="bg1"/>
                </a:solidFill>
              </a:rPr>
              <a:t> 活出尊严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Abstain  from  sinful </a:t>
            </a:r>
            <a:r>
              <a:rPr lang="en-CA" b="1" dirty="0" smtClean="0">
                <a:solidFill>
                  <a:schemeClr val="bg1"/>
                </a:solidFill>
              </a:rPr>
              <a:t>desires</a:t>
            </a:r>
            <a:r>
              <a:rPr lang="zh-CN" altLang="en-US" b="1" dirty="0" smtClean="0">
                <a:solidFill>
                  <a:schemeClr val="bg1"/>
                </a:solidFill>
              </a:rPr>
              <a:t> 离开罪的欲望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Live good </a:t>
            </a:r>
            <a:r>
              <a:rPr lang="en-CA" b="1" dirty="0" smtClean="0">
                <a:solidFill>
                  <a:schemeClr val="bg1"/>
                </a:solidFill>
              </a:rPr>
              <a:t>lives</a:t>
            </a:r>
            <a:r>
              <a:rPr lang="zh-CN" altLang="en-US" b="1" dirty="0" smtClean="0">
                <a:solidFill>
                  <a:schemeClr val="bg1"/>
                </a:solidFill>
              </a:rPr>
              <a:t> 活出好的生命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 smtClean="0">
                <a:solidFill>
                  <a:schemeClr val="bg1"/>
                </a:solidFill>
              </a:rPr>
              <a:t>Crave </a:t>
            </a:r>
            <a:r>
              <a:rPr lang="en-CA" b="1" dirty="0">
                <a:solidFill>
                  <a:schemeClr val="bg1"/>
                </a:solidFill>
              </a:rPr>
              <a:t>the milk of the </a:t>
            </a:r>
            <a:r>
              <a:rPr lang="en-CA" b="1" dirty="0" smtClean="0">
                <a:solidFill>
                  <a:schemeClr val="bg1"/>
                </a:solidFill>
              </a:rPr>
              <a:t>word</a:t>
            </a:r>
            <a:r>
              <a:rPr lang="zh-CN" altLang="en-US" b="1" dirty="0" smtClean="0">
                <a:solidFill>
                  <a:schemeClr val="bg1"/>
                </a:solidFill>
              </a:rPr>
              <a:t> 渴望灵奶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Love each other </a:t>
            </a:r>
            <a:r>
              <a:rPr lang="en-CA" b="1" dirty="0" smtClean="0">
                <a:solidFill>
                  <a:schemeClr val="bg1"/>
                </a:solidFill>
              </a:rPr>
              <a:t>deeply</a:t>
            </a:r>
            <a:r>
              <a:rPr lang="zh-CN" altLang="en-US" b="1" dirty="0" smtClean="0">
                <a:solidFill>
                  <a:schemeClr val="bg1"/>
                </a:solidFill>
              </a:rPr>
              <a:t> 彼此深深相爱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r>
              <a:rPr lang="en-CA" b="1" dirty="0">
                <a:solidFill>
                  <a:schemeClr val="bg1"/>
                </a:solidFill>
              </a:rPr>
              <a:t>Get rid of malice, deceit, hypocrisy, envy, slander </a:t>
            </a:r>
            <a:r>
              <a:rPr lang="zh-CN" altLang="en-US" b="1" dirty="0" smtClean="0">
                <a:solidFill>
                  <a:schemeClr val="bg1"/>
                </a:solidFill>
              </a:rPr>
              <a:t>除掉恶毒</a:t>
            </a:r>
            <a:r>
              <a:rPr lang="en-US" altLang="zh-CN" b="1" dirty="0" smtClean="0">
                <a:solidFill>
                  <a:schemeClr val="bg1"/>
                </a:solidFill>
              </a:rPr>
              <a:t>,</a:t>
            </a:r>
            <a:r>
              <a:rPr lang="zh-CN" altLang="en-US" b="1" dirty="0" smtClean="0">
                <a:solidFill>
                  <a:schemeClr val="bg1"/>
                </a:solidFill>
              </a:rPr>
              <a:t> 诡诈</a:t>
            </a:r>
            <a:r>
              <a:rPr lang="en-US" altLang="zh-CN" b="1" dirty="0" smtClean="0">
                <a:solidFill>
                  <a:schemeClr val="bg1"/>
                </a:solidFill>
              </a:rPr>
              <a:t>,</a:t>
            </a:r>
            <a:r>
              <a:rPr lang="zh-CN" altLang="en-US" b="1" dirty="0" smtClean="0">
                <a:solidFill>
                  <a:schemeClr val="bg1"/>
                </a:solidFill>
              </a:rPr>
              <a:t> 伪善</a:t>
            </a:r>
            <a:r>
              <a:rPr lang="en-US" altLang="zh-CN" b="1" dirty="0" smtClean="0">
                <a:solidFill>
                  <a:schemeClr val="bg1"/>
                </a:solidFill>
              </a:rPr>
              <a:t>,</a:t>
            </a:r>
            <a:r>
              <a:rPr lang="zh-CN" altLang="en-US" b="1" dirty="0" smtClean="0">
                <a:solidFill>
                  <a:schemeClr val="bg1"/>
                </a:solidFill>
              </a:rPr>
              <a:t> 嫉妒和毁谤</a:t>
            </a:r>
            <a:endParaRPr lang="en-CA" b="1" dirty="0">
              <a:solidFill>
                <a:schemeClr val="bg1"/>
              </a:solidFill>
            </a:endParaRPr>
          </a:p>
          <a:p>
            <a:pPr marL="514350" indent="-514350">
              <a:spcBef>
                <a:spcPts val="500"/>
              </a:spcBef>
              <a:buFont typeface="+mj-lt"/>
              <a:buAutoNum type="arabicPeriod"/>
            </a:pPr>
            <a:endParaRPr lang="en-CA" sz="2400" b="1" dirty="0"/>
          </a:p>
          <a:p>
            <a:pPr marL="514350" indent="-514350">
              <a:buFont typeface="+mj-lt"/>
              <a:buAutoNum type="arabicPeriod"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615585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014331" y="412481"/>
            <a:ext cx="81103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7423" y="1757159"/>
            <a:ext cx="11934577" cy="4657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en-CA" sz="2800" b="1" dirty="0" smtClean="0">
                <a:solidFill>
                  <a:schemeClr val="bg1"/>
                </a:solidFill>
              </a:rPr>
              <a:t>I  Peter 2:4 As </a:t>
            </a:r>
            <a:r>
              <a:rPr lang="en-CA" sz="2800" b="1" u="sng" dirty="0">
                <a:solidFill>
                  <a:schemeClr val="bg1"/>
                </a:solidFill>
              </a:rPr>
              <a:t>you</a:t>
            </a:r>
            <a:r>
              <a:rPr lang="en-CA" sz="2800" b="1" dirty="0">
                <a:solidFill>
                  <a:schemeClr val="bg1"/>
                </a:solidFill>
              </a:rPr>
              <a:t> come to </a:t>
            </a:r>
            <a:r>
              <a:rPr lang="en-CA" sz="2800" b="1" u="sng" dirty="0">
                <a:solidFill>
                  <a:schemeClr val="bg1"/>
                </a:solidFill>
              </a:rPr>
              <a:t>him</a:t>
            </a:r>
            <a:r>
              <a:rPr lang="en-CA" sz="2800" b="1" dirty="0">
                <a:solidFill>
                  <a:schemeClr val="bg1"/>
                </a:solidFill>
              </a:rPr>
              <a:t>, the living </a:t>
            </a:r>
            <a:r>
              <a:rPr lang="en-CA" sz="2800" b="1" dirty="0" smtClean="0">
                <a:solidFill>
                  <a:schemeClr val="bg1"/>
                </a:solidFill>
              </a:rPr>
              <a:t>Stone</a:t>
            </a:r>
            <a:r>
              <a:rPr lang="en-CA" sz="2800" b="1" i="1" dirty="0" smtClean="0">
                <a:solidFill>
                  <a:schemeClr val="bg1"/>
                </a:solidFill>
              </a:rPr>
              <a:t>—</a:t>
            </a:r>
            <a:r>
              <a:rPr lang="en-CA" sz="2800" b="1" dirty="0" smtClean="0">
                <a:solidFill>
                  <a:schemeClr val="bg1"/>
                </a:solidFill>
              </a:rPr>
              <a:t>rejected </a:t>
            </a:r>
            <a:r>
              <a:rPr lang="en-CA" sz="2800" b="1" dirty="0">
                <a:solidFill>
                  <a:schemeClr val="bg1"/>
                </a:solidFill>
              </a:rPr>
              <a:t>by men but chosen by God and precious to him— 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主乃活石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 固然是被人所弃的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 却是被神所拣选所宝贵的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.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 </a:t>
            </a:r>
            <a:r>
              <a:rPr lang="zh-CN" altLang="en-US" sz="2800" b="1" u="sng" dirty="0" smtClean="0">
                <a:solidFill>
                  <a:schemeClr val="bg1"/>
                </a:solidFill>
              </a:rPr>
              <a:t>你们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来到</a:t>
            </a:r>
            <a:r>
              <a:rPr lang="zh-CN" altLang="en-US" sz="2800" b="1" u="sng" dirty="0" smtClean="0">
                <a:solidFill>
                  <a:schemeClr val="bg1"/>
                </a:solidFill>
              </a:rPr>
              <a:t>主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面前</a:t>
            </a:r>
            <a:endParaRPr lang="en-CA" sz="2800" b="1" dirty="0" smtClean="0">
              <a:solidFill>
                <a:schemeClr val="bg1"/>
              </a:solidFill>
            </a:endParaRPr>
          </a:p>
          <a:p>
            <a:pPr marL="514350" indent="-514350">
              <a:spcAft>
                <a:spcPts val="500"/>
              </a:spcAft>
              <a:buFont typeface="+mj-lt"/>
              <a:buAutoNum type="arabicPeriod"/>
            </a:pPr>
            <a:r>
              <a:rPr lang="en-CA" sz="2800" b="1" dirty="0" smtClean="0">
                <a:solidFill>
                  <a:srgbClr val="FFFF00"/>
                </a:solidFill>
              </a:rPr>
              <a:t>This “Stone” Predicted by a Isaiah 28:16, 700 years before</a:t>
            </a:r>
            <a:r>
              <a:rPr lang="zh-CN" altLang="en-US" sz="2800" b="1" dirty="0" smtClean="0">
                <a:solidFill>
                  <a:srgbClr val="FFFF00"/>
                </a:solidFill>
              </a:rPr>
              <a:t> 以赛亚书 </a:t>
            </a:r>
            <a:r>
              <a:rPr lang="en-US" altLang="zh-CN" sz="2800" b="1" dirty="0" smtClean="0">
                <a:solidFill>
                  <a:srgbClr val="FFFF00"/>
                </a:solidFill>
              </a:rPr>
              <a:t>28:16</a:t>
            </a:r>
            <a:r>
              <a:rPr lang="zh-CN" altLang="en-US" sz="2800" b="1" dirty="0" smtClean="0">
                <a:solidFill>
                  <a:srgbClr val="FFFF00"/>
                </a:solidFill>
              </a:rPr>
              <a:t> 在</a:t>
            </a:r>
            <a:r>
              <a:rPr lang="en-US" altLang="zh-CN" sz="2800" b="1" dirty="0" smtClean="0">
                <a:solidFill>
                  <a:srgbClr val="FFFF00"/>
                </a:solidFill>
              </a:rPr>
              <a:t>700</a:t>
            </a:r>
            <a:r>
              <a:rPr lang="zh-CN" altLang="en-US" sz="2800" b="1" dirty="0" smtClean="0">
                <a:solidFill>
                  <a:srgbClr val="FFFF00"/>
                </a:solidFill>
              </a:rPr>
              <a:t>多年前就预言了这块石头</a:t>
            </a:r>
            <a:endParaRPr lang="en-CA" sz="2800" b="1" dirty="0" smtClean="0">
              <a:solidFill>
                <a:srgbClr val="FFFF00"/>
              </a:solidFill>
            </a:endParaRPr>
          </a:p>
          <a:p>
            <a:pPr marL="971550" lvl="1" indent="-51435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CA" sz="2800" b="1" dirty="0" smtClean="0">
                <a:solidFill>
                  <a:srgbClr val="FFFF00"/>
                </a:solidFill>
              </a:rPr>
              <a:t>As you come to Christ, you are coming  to this Stone</a:t>
            </a:r>
            <a:r>
              <a:rPr lang="zh-CN" altLang="en-US" sz="2800" b="1" dirty="0" smtClean="0">
                <a:solidFill>
                  <a:srgbClr val="FFFF00"/>
                </a:solidFill>
              </a:rPr>
              <a:t> 你来到基督这里</a:t>
            </a:r>
            <a:r>
              <a:rPr lang="en-US" altLang="zh-CN" sz="2800" b="1" dirty="0" smtClean="0">
                <a:solidFill>
                  <a:srgbClr val="FFFF00"/>
                </a:solidFill>
              </a:rPr>
              <a:t>,</a:t>
            </a:r>
            <a:r>
              <a:rPr lang="zh-CN" altLang="en-US" sz="2800" b="1" dirty="0" smtClean="0">
                <a:solidFill>
                  <a:srgbClr val="FFFF00"/>
                </a:solidFill>
              </a:rPr>
              <a:t> 就是来到这块石头这里</a:t>
            </a:r>
            <a:endParaRPr lang="en-CA" sz="2800" b="1" dirty="0" smtClean="0">
              <a:solidFill>
                <a:srgbClr val="FFFF00"/>
              </a:solidFill>
            </a:endParaRPr>
          </a:p>
          <a:p>
            <a:pPr marL="514350" indent="-514350">
              <a:spcAft>
                <a:spcPts val="500"/>
              </a:spcAft>
              <a:buFont typeface="+mj-lt"/>
              <a:buAutoNum type="arabicPeriod"/>
            </a:pPr>
            <a:r>
              <a:rPr lang="en-CA" sz="2800" b="1" dirty="0" smtClean="0">
                <a:solidFill>
                  <a:srgbClr val="FFFF00"/>
                </a:solidFill>
              </a:rPr>
              <a:t>You may be rejected by the world, just like Jesus</a:t>
            </a:r>
            <a:r>
              <a:rPr lang="zh-CN" altLang="en-US" sz="2800" b="1" dirty="0" smtClean="0">
                <a:solidFill>
                  <a:srgbClr val="FFFF00"/>
                </a:solidFill>
              </a:rPr>
              <a:t> 你可能被世界弃绝</a:t>
            </a:r>
            <a:r>
              <a:rPr lang="en-US" altLang="zh-CN" sz="2800" b="1" dirty="0" smtClean="0">
                <a:solidFill>
                  <a:srgbClr val="FFFF00"/>
                </a:solidFill>
              </a:rPr>
              <a:t>,</a:t>
            </a:r>
            <a:r>
              <a:rPr lang="zh-CN" altLang="en-US" sz="2800" b="1" dirty="0" smtClean="0">
                <a:solidFill>
                  <a:srgbClr val="FFFF00"/>
                </a:solidFill>
              </a:rPr>
              <a:t> 正像基督被弃绝一样</a:t>
            </a:r>
            <a:endParaRPr lang="en-CA" sz="2800" b="1" dirty="0" smtClean="0">
              <a:solidFill>
                <a:srgbClr val="FFFF00"/>
              </a:solidFill>
            </a:endParaRPr>
          </a:p>
          <a:p>
            <a:pPr marL="971550" lvl="1" indent="-51435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CA" sz="2800" b="1" dirty="0" smtClean="0">
                <a:solidFill>
                  <a:srgbClr val="FFFF00"/>
                </a:solidFill>
              </a:rPr>
              <a:t>But you are “chosen and precious “ to him</a:t>
            </a:r>
            <a:r>
              <a:rPr lang="zh-CN" altLang="en-US" sz="2800" b="1" dirty="0" smtClean="0">
                <a:solidFill>
                  <a:srgbClr val="FFFF00"/>
                </a:solidFill>
              </a:rPr>
              <a:t> 但是你是被拣选的</a:t>
            </a:r>
            <a:r>
              <a:rPr lang="en-US" altLang="zh-CN" sz="2800" b="1" dirty="0" smtClean="0">
                <a:solidFill>
                  <a:srgbClr val="FFFF00"/>
                </a:solidFill>
              </a:rPr>
              <a:t>,</a:t>
            </a:r>
            <a:r>
              <a:rPr lang="zh-CN" altLang="en-US" sz="2800" b="1" dirty="0" smtClean="0">
                <a:solidFill>
                  <a:srgbClr val="FFFF00"/>
                </a:solidFill>
              </a:rPr>
              <a:t>是珍贵的</a:t>
            </a:r>
            <a:endParaRPr lang="en-CA" sz="2800" b="1" dirty="0" smtClean="0">
              <a:solidFill>
                <a:srgbClr val="FFFF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148424" y="243205"/>
            <a:ext cx="12435840" cy="1768475"/>
          </a:xfrm>
        </p:spPr>
        <p:txBody>
          <a:bodyPr>
            <a:normAutofit/>
          </a:bodyPr>
          <a:lstStyle/>
          <a:p>
            <a:pPr algn="ctr"/>
            <a:r>
              <a:rPr lang="en-CA" sz="2400" b="1" dirty="0" smtClean="0">
                <a:solidFill>
                  <a:schemeClr val="bg1"/>
                </a:solidFill>
                <a:latin typeface="+mn-lt"/>
              </a:rPr>
              <a:t>You, are part of a growing spiritual building,  the global church, in which you serve  as priests</a:t>
            </a:r>
            <a:r>
              <a:rPr lang="en-CA" b="1" dirty="0" smtClean="0">
                <a:solidFill>
                  <a:schemeClr val="bg1"/>
                </a:solidFill>
                <a:latin typeface="+mn-lt"/>
              </a:rPr>
              <a:t/>
            </a:r>
            <a:br>
              <a:rPr lang="en-CA" b="1" dirty="0" smtClean="0">
                <a:solidFill>
                  <a:schemeClr val="bg1"/>
                </a:solidFill>
                <a:latin typeface="+mn-lt"/>
              </a:rPr>
            </a:br>
            <a:r>
              <a:rPr lang="zh-CN" altLang="en-US" sz="2800" b="1" dirty="0" smtClean="0">
                <a:solidFill>
                  <a:schemeClr val="bg1"/>
                </a:solidFill>
                <a:latin typeface="+mn-lt"/>
              </a:rPr>
              <a:t>你是不断建造的灵宫的一部分</a:t>
            </a:r>
            <a:r>
              <a:rPr lang="en-US" altLang="zh-CN" sz="2800" b="1" dirty="0">
                <a:solidFill>
                  <a:schemeClr val="bg1"/>
                </a:solidFill>
                <a:latin typeface="+mn-lt"/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  <a:latin typeface="+mn-lt"/>
              </a:rPr>
              <a:t> 这</a:t>
            </a:r>
            <a:r>
              <a:rPr lang="zh-CN" altLang="en-US" sz="2800" b="1" dirty="0">
                <a:solidFill>
                  <a:schemeClr val="bg1"/>
                </a:solidFill>
              </a:rPr>
              <a:t>灵宫</a:t>
            </a:r>
            <a:r>
              <a:rPr lang="zh-CN" altLang="en-US" sz="2800" b="1" dirty="0" smtClean="0">
                <a:solidFill>
                  <a:schemeClr val="bg1"/>
                </a:solidFill>
                <a:latin typeface="+mn-lt"/>
              </a:rPr>
              <a:t>就是教会</a:t>
            </a:r>
            <a:r>
              <a:rPr lang="en-US" altLang="zh-CN" sz="2800" b="1" dirty="0" smtClean="0">
                <a:solidFill>
                  <a:schemeClr val="bg1"/>
                </a:solidFill>
                <a:latin typeface="+mn-lt"/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  <a:latin typeface="+mn-lt"/>
              </a:rPr>
              <a:t> 你们如同祭司一样在其中</a:t>
            </a:r>
            <a:r>
              <a:rPr lang="zh-CN" altLang="en-US" sz="2800" b="1" dirty="0">
                <a:solidFill>
                  <a:schemeClr val="bg1"/>
                </a:solidFill>
                <a:latin typeface="+mn-lt"/>
              </a:rPr>
              <a:t>事</a:t>
            </a:r>
            <a:r>
              <a:rPr lang="zh-CN" altLang="en-US" sz="2800" b="1" dirty="0" smtClean="0">
                <a:solidFill>
                  <a:schemeClr val="bg1"/>
                </a:solidFill>
                <a:latin typeface="+mn-lt"/>
              </a:rPr>
              <a:t>奉</a:t>
            </a:r>
            <a:endParaRPr lang="en-CA" sz="28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3604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014331" y="412481"/>
            <a:ext cx="81103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0183" y="148177"/>
            <a:ext cx="10515601" cy="6324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en-CA" sz="3200" b="1" dirty="0" smtClean="0">
                <a:solidFill>
                  <a:schemeClr val="bg1"/>
                </a:solidFill>
              </a:rPr>
              <a:t>5  </a:t>
            </a:r>
            <a:r>
              <a:rPr lang="en-CA" sz="2800" b="1" dirty="0" smtClean="0">
                <a:solidFill>
                  <a:schemeClr val="bg1"/>
                </a:solidFill>
              </a:rPr>
              <a:t>you </a:t>
            </a:r>
            <a:r>
              <a:rPr lang="en-CA" sz="2800" b="1" dirty="0">
                <a:solidFill>
                  <a:schemeClr val="bg1"/>
                </a:solidFill>
              </a:rPr>
              <a:t>also, </a:t>
            </a:r>
            <a:r>
              <a:rPr lang="en-CA" sz="2800" b="1" u="sng" dirty="0">
                <a:solidFill>
                  <a:schemeClr val="bg1"/>
                </a:solidFill>
              </a:rPr>
              <a:t>like living stones</a:t>
            </a:r>
            <a:r>
              <a:rPr lang="en-CA" sz="2800" b="1" dirty="0">
                <a:solidFill>
                  <a:schemeClr val="bg1"/>
                </a:solidFill>
              </a:rPr>
              <a:t>, </a:t>
            </a:r>
            <a:r>
              <a:rPr lang="en-CA" sz="2800" b="1" u="sng" dirty="0">
                <a:solidFill>
                  <a:schemeClr val="bg1"/>
                </a:solidFill>
              </a:rPr>
              <a:t>are being built </a:t>
            </a:r>
            <a:r>
              <a:rPr lang="en-CA" sz="2800" b="1" dirty="0">
                <a:solidFill>
                  <a:schemeClr val="bg1"/>
                </a:solidFill>
              </a:rPr>
              <a:t>into a </a:t>
            </a:r>
            <a:r>
              <a:rPr lang="en-CA" sz="2800" b="1" u="sng" dirty="0">
                <a:solidFill>
                  <a:schemeClr val="bg1"/>
                </a:solidFill>
              </a:rPr>
              <a:t>spiritual house </a:t>
            </a:r>
            <a:r>
              <a:rPr lang="en-CA" sz="2800" b="1" dirty="0">
                <a:solidFill>
                  <a:schemeClr val="bg1"/>
                </a:solidFill>
              </a:rPr>
              <a:t>to be a </a:t>
            </a:r>
            <a:r>
              <a:rPr lang="en-CA" sz="2800" b="1" u="sng" dirty="0">
                <a:solidFill>
                  <a:schemeClr val="bg1"/>
                </a:solidFill>
              </a:rPr>
              <a:t>holy priesthood</a:t>
            </a:r>
            <a:r>
              <a:rPr lang="en-CA" sz="2800" b="1" dirty="0">
                <a:solidFill>
                  <a:schemeClr val="bg1"/>
                </a:solidFill>
              </a:rPr>
              <a:t>, </a:t>
            </a:r>
            <a:r>
              <a:rPr lang="en-CA" sz="2800" b="1" u="sng" dirty="0">
                <a:solidFill>
                  <a:schemeClr val="bg1"/>
                </a:solidFill>
              </a:rPr>
              <a:t>offering spiritual sacrifices</a:t>
            </a:r>
            <a:r>
              <a:rPr lang="en-CA" sz="2800" b="1" dirty="0">
                <a:solidFill>
                  <a:schemeClr val="bg1"/>
                </a:solidFill>
              </a:rPr>
              <a:t> acceptable to God through Jesus Christ. 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你们也像活石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 被建造成为灵宫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作圣洁的祭司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藉着耶稣基督奉献神所悦纳的灵祭</a:t>
            </a:r>
            <a:endParaRPr lang="en-CA" sz="2800" b="1" dirty="0" smtClean="0">
              <a:solidFill>
                <a:schemeClr val="bg1"/>
              </a:solidFill>
            </a:endParaRPr>
          </a:p>
          <a:p>
            <a:pPr marL="514350" indent="-514350">
              <a:spcAft>
                <a:spcPts val="500"/>
              </a:spcAft>
              <a:buFont typeface="+mj-lt"/>
              <a:buAutoNum type="arabicPeriod"/>
            </a:pPr>
            <a:r>
              <a:rPr lang="en-CA" sz="2400" b="1" dirty="0" smtClean="0">
                <a:solidFill>
                  <a:srgbClr val="FFFF00"/>
                </a:solidFill>
              </a:rPr>
              <a:t>You are being built on “that  stone” into a spiritual house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 你们被建造在那块石头上</a:t>
            </a:r>
            <a:r>
              <a:rPr lang="en-US" altLang="zh-CN" sz="2400" b="1" dirty="0" smtClean="0">
                <a:solidFill>
                  <a:srgbClr val="FFFF00"/>
                </a:solidFill>
              </a:rPr>
              <a:t>,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 要建成灵宫</a:t>
            </a:r>
            <a:endParaRPr lang="en-CA" sz="2400" b="1" dirty="0" smtClean="0">
              <a:solidFill>
                <a:srgbClr val="FFFF00"/>
              </a:solidFill>
            </a:endParaRPr>
          </a:p>
          <a:p>
            <a:pPr marL="971550" lvl="1" indent="-51435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CA" sz="2400" b="1" dirty="0" smtClean="0">
                <a:solidFill>
                  <a:srgbClr val="FFFF00"/>
                </a:solidFill>
              </a:rPr>
              <a:t>Which is the global church that Jesus is building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  这就是耶稣要建立的普世</a:t>
            </a:r>
            <a:r>
              <a:rPr lang="zh-CN" altLang="en-US" sz="2400" b="1" dirty="0">
                <a:solidFill>
                  <a:srgbClr val="FFFF00"/>
                </a:solidFill>
              </a:rPr>
              <a:t>教会</a:t>
            </a:r>
            <a:endParaRPr lang="en-CA" sz="2400" b="1" dirty="0" smtClean="0">
              <a:solidFill>
                <a:srgbClr val="FFFF00"/>
              </a:solidFill>
            </a:endParaRPr>
          </a:p>
          <a:p>
            <a:pPr marL="514350" indent="-514350">
              <a:spcAft>
                <a:spcPts val="500"/>
              </a:spcAft>
              <a:buFont typeface="+mj-lt"/>
              <a:buAutoNum type="arabicPeriod"/>
            </a:pPr>
            <a:r>
              <a:rPr lang="en-CA" sz="2400" b="1" dirty="0" smtClean="0">
                <a:solidFill>
                  <a:srgbClr val="FFFF00"/>
                </a:solidFill>
              </a:rPr>
              <a:t>In this house or the global church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 在这灵宫或称普世教会中</a:t>
            </a:r>
            <a:endParaRPr lang="en-CA" sz="2400" b="1" dirty="0" smtClean="0">
              <a:solidFill>
                <a:srgbClr val="FFFF00"/>
              </a:solidFill>
            </a:endParaRPr>
          </a:p>
          <a:p>
            <a:pPr marL="971550" lvl="1" indent="-51435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CA" sz="2400" b="1" dirty="0" smtClean="0">
                <a:solidFill>
                  <a:srgbClr val="FFFF00"/>
                </a:solidFill>
              </a:rPr>
              <a:t>You are the holy priests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 你们是圣洁的祭司</a:t>
            </a:r>
            <a:endParaRPr lang="en-CA" sz="2400" b="1" dirty="0" smtClean="0">
              <a:solidFill>
                <a:srgbClr val="FFFF00"/>
              </a:solidFill>
            </a:endParaRPr>
          </a:p>
          <a:p>
            <a:pPr marL="971550" lvl="1" indent="-51435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CA" sz="2400" b="1" dirty="0" smtClean="0">
                <a:solidFill>
                  <a:srgbClr val="FFFF00"/>
                </a:solidFill>
              </a:rPr>
              <a:t>Offering  </a:t>
            </a:r>
            <a:r>
              <a:rPr lang="en-CA" sz="2400" b="1" dirty="0">
                <a:solidFill>
                  <a:srgbClr val="FFFF00"/>
                </a:solidFill>
              </a:rPr>
              <a:t>spiritual sacrifices 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 献上灵祭</a:t>
            </a:r>
            <a:endParaRPr lang="en-CA" sz="2400" b="1" dirty="0" smtClean="0">
              <a:solidFill>
                <a:srgbClr val="FFFF00"/>
              </a:solidFill>
            </a:endParaRPr>
          </a:p>
          <a:p>
            <a:pPr marL="1428750" lvl="2" indent="-51435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CA" sz="2400" b="1" dirty="0" smtClean="0">
                <a:solidFill>
                  <a:srgbClr val="FFFF00"/>
                </a:solidFill>
              </a:rPr>
              <a:t>Hebrews </a:t>
            </a:r>
            <a:r>
              <a:rPr lang="en-CA" sz="2400" b="1" dirty="0">
                <a:solidFill>
                  <a:srgbClr val="FFFF00"/>
                </a:solidFill>
              </a:rPr>
              <a:t>13:15  Therefore, let us offer through Jesus a continual sacrifice of praise to God, proclaiming our allegiance to his name</a:t>
            </a:r>
            <a:r>
              <a:rPr lang="en-CA" sz="2400" b="1" dirty="0" smtClean="0">
                <a:solidFill>
                  <a:srgbClr val="FFFF00"/>
                </a:solidFill>
              </a:rPr>
              <a:t>.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 希伯来书</a:t>
            </a:r>
            <a:r>
              <a:rPr lang="en-US" altLang="zh-CN" sz="2400" b="1" dirty="0" smtClean="0">
                <a:solidFill>
                  <a:srgbClr val="FFFF00"/>
                </a:solidFill>
              </a:rPr>
              <a:t>13:15 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所以</a:t>
            </a:r>
            <a:r>
              <a:rPr lang="en-US" altLang="zh-CN" sz="2400" b="1" dirty="0" smtClean="0">
                <a:solidFill>
                  <a:srgbClr val="FFFF00"/>
                </a:solidFill>
              </a:rPr>
              <a:t>,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　我们应当靠着耶稣</a:t>
            </a:r>
            <a:r>
              <a:rPr lang="en-US" altLang="zh-CN" sz="2400" b="1" dirty="0" smtClean="0">
                <a:solidFill>
                  <a:srgbClr val="FFFF00"/>
                </a:solidFill>
              </a:rPr>
              <a:t>,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常常以颂赞为祭献给神</a:t>
            </a:r>
            <a:r>
              <a:rPr lang="en-US" altLang="zh-CN" sz="2400" b="1" dirty="0" smtClean="0">
                <a:solidFill>
                  <a:srgbClr val="FFFF00"/>
                </a:solidFill>
              </a:rPr>
              <a:t>,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　这就是那承认主名之人嘴唇的果子 </a:t>
            </a:r>
            <a:r>
              <a:rPr lang="en-CA" altLang="zh-CN" sz="2400" b="1" dirty="0" smtClean="0">
                <a:solidFill>
                  <a:srgbClr val="FFFF00"/>
                </a:solidFill>
              </a:rPr>
              <a:t>(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宣告我们对神的忠心</a:t>
            </a:r>
            <a:r>
              <a:rPr lang="en-CA" altLang="zh-CN" sz="2400" b="1" dirty="0" smtClean="0">
                <a:solidFill>
                  <a:srgbClr val="FFFF00"/>
                </a:solidFill>
              </a:rPr>
              <a:t>)</a:t>
            </a:r>
            <a:endParaRPr lang="en-CA" sz="2400" b="1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816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881" y="2521830"/>
            <a:ext cx="5897879" cy="442340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014331" y="412481"/>
            <a:ext cx="81103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11695" y="874146"/>
            <a:ext cx="10831665" cy="2682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en-CA" sz="3200" b="1" dirty="0" smtClean="0">
                <a:solidFill>
                  <a:schemeClr val="bg1"/>
                </a:solidFill>
              </a:rPr>
              <a:t>6 For </a:t>
            </a:r>
            <a:r>
              <a:rPr lang="en-CA" sz="3200" b="1" dirty="0">
                <a:solidFill>
                  <a:schemeClr val="bg1"/>
                </a:solidFill>
              </a:rPr>
              <a:t>in Scripture it says: </a:t>
            </a:r>
            <a:r>
              <a:rPr lang="en-CA" sz="3200" b="1" dirty="0" smtClean="0">
                <a:solidFill>
                  <a:schemeClr val="bg1"/>
                </a:solidFill>
              </a:rPr>
              <a:t>“See</a:t>
            </a:r>
            <a:r>
              <a:rPr lang="en-CA" sz="3200" b="1" dirty="0">
                <a:solidFill>
                  <a:schemeClr val="bg1"/>
                </a:solidFill>
              </a:rPr>
              <a:t>, I lay a stone in Zion, a chosen and precious cornerstone, and the one who trusts in him will never be put to shame</a:t>
            </a:r>
            <a:r>
              <a:rPr lang="en-CA" sz="3200" b="1" dirty="0" smtClean="0">
                <a:solidFill>
                  <a:schemeClr val="bg1"/>
                </a:solidFill>
              </a:rPr>
              <a:t>.” 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　因为经上说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,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　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“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看哪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,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　我把所拣选所宝贵的房角石安放在锡安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,</a:t>
            </a:r>
            <a:r>
              <a:rPr lang="zh-CN" altLang="en-US" sz="3200" b="1" dirty="0" smtClean="0">
                <a:solidFill>
                  <a:schemeClr val="bg1"/>
                </a:solidFill>
              </a:rPr>
              <a:t>　信靠他的人必不至于羞愧</a:t>
            </a:r>
            <a:r>
              <a:rPr lang="en-US" altLang="zh-CN" sz="3200" b="1" dirty="0" smtClean="0">
                <a:solidFill>
                  <a:schemeClr val="bg1"/>
                </a:solidFill>
              </a:rPr>
              <a:t>”</a:t>
            </a:r>
          </a:p>
          <a:p>
            <a:pPr>
              <a:spcAft>
                <a:spcPts val="1000"/>
              </a:spcAft>
            </a:pPr>
            <a:endParaRPr lang="en-CA" sz="32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35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014331" y="412481"/>
            <a:ext cx="81103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208867" y="579878"/>
            <a:ext cx="100584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 b="1" dirty="0" smtClean="0">
                <a:solidFill>
                  <a:schemeClr val="bg1"/>
                </a:solidFill>
              </a:rPr>
              <a:t>I </a:t>
            </a:r>
            <a:r>
              <a:rPr lang="en-CA" sz="2400" b="1" dirty="0">
                <a:solidFill>
                  <a:schemeClr val="bg1"/>
                </a:solidFill>
              </a:rPr>
              <a:t>Peter </a:t>
            </a:r>
            <a:r>
              <a:rPr lang="en-CA" sz="2400" b="1" dirty="0" smtClean="0">
                <a:solidFill>
                  <a:schemeClr val="bg1"/>
                </a:solidFill>
              </a:rPr>
              <a:t>2:7 Now </a:t>
            </a:r>
            <a:r>
              <a:rPr lang="en-CA" sz="2400" b="1" dirty="0">
                <a:solidFill>
                  <a:schemeClr val="bg1"/>
                </a:solidFill>
              </a:rPr>
              <a:t>to you who believe, this stone is precious. 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　</a:t>
            </a:r>
            <a:endParaRPr lang="en-US" altLang="zh-CN" sz="2400" b="1" dirty="0" smtClean="0">
              <a:solidFill>
                <a:schemeClr val="bg1"/>
              </a:solidFill>
            </a:endParaRPr>
          </a:p>
          <a:p>
            <a:r>
              <a:rPr lang="zh-CN" altLang="en-US" sz="2400" b="1" dirty="0">
                <a:solidFill>
                  <a:schemeClr val="bg1"/>
                </a:solidFill>
              </a:rPr>
              <a:t>所 以 他 在 你 们 信 的 人 就 为 宝 贵</a:t>
            </a:r>
            <a:endParaRPr lang="en-CA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>
                <a:solidFill>
                  <a:srgbClr val="FFFF00"/>
                </a:solidFill>
              </a:rPr>
              <a:t>Believers? Find him precious</a:t>
            </a:r>
            <a:r>
              <a:rPr lang="en-CA" sz="2400" b="1" dirty="0" smtClean="0">
                <a:solidFill>
                  <a:srgbClr val="FFFF00"/>
                </a:solidFill>
              </a:rPr>
              <a:t>!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　信徒</a:t>
            </a:r>
            <a:r>
              <a:rPr lang="en-US" altLang="zh-CN" sz="2400" b="1" dirty="0" smtClean="0">
                <a:solidFill>
                  <a:srgbClr val="FFFF00"/>
                </a:solidFill>
              </a:rPr>
              <a:t>?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　看耶稣为宝贵</a:t>
            </a:r>
            <a:endParaRPr lang="en-CA" sz="2400" b="1" dirty="0" smtClean="0">
              <a:solidFill>
                <a:srgbClr val="FFFF00"/>
              </a:solidFill>
            </a:endParaRPr>
          </a:p>
          <a:p>
            <a:r>
              <a:rPr lang="en-CA" sz="2400" b="1" dirty="0" smtClean="0">
                <a:solidFill>
                  <a:schemeClr val="bg1"/>
                </a:solidFill>
              </a:rPr>
              <a:t>But </a:t>
            </a:r>
            <a:r>
              <a:rPr lang="en-CA" sz="2400" b="1" dirty="0">
                <a:solidFill>
                  <a:schemeClr val="bg1"/>
                </a:solidFill>
              </a:rPr>
              <a:t>to those who do not believe, </a:t>
            </a:r>
            <a:r>
              <a:rPr lang="en-CA" sz="2400" b="1" dirty="0" smtClean="0">
                <a:solidFill>
                  <a:schemeClr val="bg1"/>
                </a:solidFill>
              </a:rPr>
              <a:t>“The </a:t>
            </a:r>
            <a:r>
              <a:rPr lang="en-CA" sz="2400" b="1" dirty="0">
                <a:solidFill>
                  <a:schemeClr val="bg1"/>
                </a:solidFill>
              </a:rPr>
              <a:t>stone the builders rejected has become the </a:t>
            </a:r>
            <a:r>
              <a:rPr lang="en-CA" sz="2400" b="1" dirty="0" smtClean="0">
                <a:solidFill>
                  <a:schemeClr val="bg1"/>
                </a:solidFill>
              </a:rPr>
              <a:t>capstone,” </a:t>
            </a:r>
            <a:r>
              <a:rPr lang="en-CA" sz="2400" b="1" dirty="0" smtClean="0">
                <a:solidFill>
                  <a:schemeClr val="bg1"/>
                </a:solidFill>
              </a:rPr>
              <a:t>8  and</a:t>
            </a:r>
            <a:r>
              <a:rPr lang="en-CA" sz="2400" b="1" dirty="0">
                <a:solidFill>
                  <a:schemeClr val="bg1"/>
                </a:solidFill>
              </a:rPr>
              <a:t>, </a:t>
            </a:r>
            <a:r>
              <a:rPr lang="en-CA" sz="2400" b="1" dirty="0" smtClean="0">
                <a:solidFill>
                  <a:schemeClr val="bg1"/>
                </a:solidFill>
              </a:rPr>
              <a:t>“A </a:t>
            </a:r>
            <a:r>
              <a:rPr lang="en-CA" sz="2400" b="1" dirty="0">
                <a:solidFill>
                  <a:schemeClr val="bg1"/>
                </a:solidFill>
              </a:rPr>
              <a:t>stone that causes men to stumble and a rock that makes them fall</a:t>
            </a:r>
            <a:r>
              <a:rPr lang="en-CA" sz="2400" b="1" dirty="0" smtClean="0">
                <a:solidFill>
                  <a:schemeClr val="bg1"/>
                </a:solidFill>
              </a:rPr>
              <a:t>.” </a:t>
            </a:r>
            <a:r>
              <a:rPr lang="zh-CN" altLang="en-US" sz="2400" b="1" dirty="0">
                <a:solidFill>
                  <a:schemeClr val="bg1"/>
                </a:solidFill>
              </a:rPr>
              <a:t>　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在那不信的人有话说，匠人所弃的石头，已作了房角的头块石头。又说，作了绊脚的石头，跌人的磐石。</a:t>
            </a:r>
            <a:endParaRPr lang="en-CA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 smtClean="0">
                <a:solidFill>
                  <a:srgbClr val="FFFF00"/>
                </a:solidFill>
              </a:rPr>
              <a:t>Those who do not believe, they reject him 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不信的人</a:t>
            </a:r>
            <a:r>
              <a:rPr lang="en-US" altLang="zh-CN" sz="2400" b="1" dirty="0" smtClean="0">
                <a:solidFill>
                  <a:srgbClr val="FFFF00"/>
                </a:solidFill>
              </a:rPr>
              <a:t>,</a:t>
            </a:r>
            <a:r>
              <a:rPr lang="zh-CN" altLang="en-US" sz="2400" b="1" dirty="0">
                <a:solidFill>
                  <a:srgbClr val="FFFF00"/>
                </a:solidFill>
              </a:rPr>
              <a:t>弃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绝他</a:t>
            </a:r>
            <a:endParaRPr lang="en-CA" sz="2400" b="1" dirty="0" smtClean="0">
              <a:solidFill>
                <a:srgbClr val="FFFF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 smtClean="0">
                <a:solidFill>
                  <a:srgbClr val="FFFF00"/>
                </a:solidFill>
              </a:rPr>
              <a:t>Will be humiliated because the one they reject becomes the c</a:t>
            </a:r>
            <a:r>
              <a:rPr lang="en-US" sz="2400" b="1" dirty="0" err="1" smtClean="0">
                <a:solidFill>
                  <a:srgbClr val="FFFF00"/>
                </a:solidFill>
              </a:rPr>
              <a:t>orner</a:t>
            </a:r>
            <a:r>
              <a:rPr lang="en-US" sz="2400" b="1" dirty="0" smtClean="0">
                <a:solidFill>
                  <a:srgbClr val="FFFF00"/>
                </a:solidFill>
              </a:rPr>
              <a:t> </a:t>
            </a:r>
            <a:r>
              <a:rPr lang="en-CA" sz="2400" b="1" dirty="0" smtClean="0">
                <a:solidFill>
                  <a:srgbClr val="FFFF00"/>
                </a:solidFill>
              </a:rPr>
              <a:t>stone! 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这些不信的人要羞愧</a:t>
            </a:r>
            <a:r>
              <a:rPr lang="en-US" altLang="zh-CN" sz="2400" b="1" dirty="0" smtClean="0">
                <a:solidFill>
                  <a:srgbClr val="FFFF00"/>
                </a:solidFill>
              </a:rPr>
              <a:t>,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因为</a:t>
            </a:r>
            <a:r>
              <a:rPr lang="zh-CN" altLang="en-US" sz="2400" b="1" dirty="0">
                <a:solidFill>
                  <a:srgbClr val="FFFF00"/>
                </a:solidFill>
              </a:rPr>
              <a:t>他们弃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绝了成为房角石的耶稣</a:t>
            </a:r>
            <a:endParaRPr lang="en-CA" sz="2400" b="1" dirty="0" smtClean="0">
              <a:solidFill>
                <a:srgbClr val="FFFF00"/>
              </a:solidFill>
            </a:endParaRPr>
          </a:p>
          <a:p>
            <a:r>
              <a:rPr lang="en-CA" sz="2400" b="1" dirty="0" smtClean="0">
                <a:solidFill>
                  <a:schemeClr val="bg1"/>
                </a:solidFill>
              </a:rPr>
              <a:t>They </a:t>
            </a:r>
            <a:r>
              <a:rPr lang="en-CA" sz="2400" b="1" dirty="0">
                <a:solidFill>
                  <a:schemeClr val="bg1"/>
                </a:solidFill>
              </a:rPr>
              <a:t>stumble because they disobey the message—which is also what they were destined for. 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他们跌倒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是因为他们拒绝福音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这也是他们注定的结局</a:t>
            </a:r>
            <a:endParaRPr lang="en-CA" sz="24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400" b="1" dirty="0" smtClean="0">
                <a:solidFill>
                  <a:srgbClr val="FFFF00"/>
                </a:solidFill>
              </a:rPr>
              <a:t>Their disobedience fits their destiny</a:t>
            </a:r>
            <a:r>
              <a:rPr lang="zh-CN" altLang="en-US" sz="2400" b="1" dirty="0" smtClean="0">
                <a:solidFill>
                  <a:srgbClr val="FFFF00"/>
                </a:solidFill>
              </a:rPr>
              <a:t>　他们的不顺服与他们的结局相称</a:t>
            </a:r>
            <a:endParaRPr lang="en-CA" sz="2400" b="1" dirty="0" smtClean="0">
              <a:solidFill>
                <a:srgbClr val="FFFF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CA" sz="28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885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014331" y="412481"/>
            <a:ext cx="81103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CA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75418" y="844667"/>
            <a:ext cx="11466061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800" b="1" dirty="0" smtClean="0">
                <a:solidFill>
                  <a:schemeClr val="bg1"/>
                </a:solidFill>
              </a:rPr>
              <a:t>I Peter 2:9 But </a:t>
            </a:r>
            <a:r>
              <a:rPr lang="en-CA" sz="2800" b="1" dirty="0">
                <a:solidFill>
                  <a:schemeClr val="bg1"/>
                </a:solidFill>
              </a:rPr>
              <a:t>you are 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彼得前书２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: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９但你们是</a:t>
            </a:r>
            <a:endParaRPr lang="en-CA" sz="2800" b="1" dirty="0" smtClean="0">
              <a:solidFill>
                <a:schemeClr val="bg1"/>
              </a:solidFill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CA" sz="2800" b="1" dirty="0" smtClean="0">
                <a:solidFill>
                  <a:schemeClr val="bg1"/>
                </a:solidFill>
              </a:rPr>
              <a:t>a </a:t>
            </a:r>
            <a:r>
              <a:rPr lang="en-CA" sz="2800" b="1" dirty="0">
                <a:solidFill>
                  <a:schemeClr val="bg1"/>
                </a:solidFill>
              </a:rPr>
              <a:t>chosen people, 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被拣选的族类</a:t>
            </a:r>
            <a:endParaRPr lang="en-CA" sz="2800" b="1" dirty="0" smtClean="0">
              <a:solidFill>
                <a:schemeClr val="bg1"/>
              </a:solidFill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CA" sz="2800" b="1" dirty="0" smtClean="0">
                <a:solidFill>
                  <a:schemeClr val="bg1"/>
                </a:solidFill>
              </a:rPr>
              <a:t>a </a:t>
            </a:r>
            <a:r>
              <a:rPr lang="en-CA" sz="2800" b="1" dirty="0">
                <a:solidFill>
                  <a:schemeClr val="bg1"/>
                </a:solidFill>
              </a:rPr>
              <a:t>royal priesthood</a:t>
            </a:r>
            <a:r>
              <a:rPr lang="en-CA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>
                <a:solidFill>
                  <a:schemeClr val="bg1"/>
                </a:solidFill>
              </a:rPr>
              <a:t>君尊的祭司</a:t>
            </a:r>
            <a:r>
              <a:rPr lang="en-CA" sz="2800" b="1" dirty="0" smtClean="0">
                <a:solidFill>
                  <a:schemeClr val="bg1"/>
                </a:solidFill>
              </a:rPr>
              <a:t>(Exodus 19:6 “kingdom of priests” </a:t>
            </a:r>
            <a:r>
              <a:rPr lang="zh-CN" altLang="en-US" sz="2800" b="1" dirty="0">
                <a:solidFill>
                  <a:schemeClr val="bg1"/>
                </a:solidFill>
              </a:rPr>
              <a:t>祭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司的国度</a:t>
            </a:r>
            <a:r>
              <a:rPr lang="en-CA" sz="2800" b="1" dirty="0" smtClean="0">
                <a:solidFill>
                  <a:schemeClr val="bg1"/>
                </a:solidFill>
              </a:rPr>
              <a:t>)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　</a:t>
            </a:r>
            <a:endParaRPr lang="en-CA" sz="2800" b="1" dirty="0" smtClean="0">
              <a:solidFill>
                <a:schemeClr val="bg1"/>
              </a:solidFill>
            </a:endParaRP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CA" sz="2800" b="1" dirty="0" smtClean="0">
                <a:solidFill>
                  <a:schemeClr val="bg1"/>
                </a:solidFill>
              </a:rPr>
              <a:t>a </a:t>
            </a:r>
            <a:r>
              <a:rPr lang="en-CA" sz="2800" b="1" dirty="0">
                <a:solidFill>
                  <a:schemeClr val="bg1"/>
                </a:solidFill>
              </a:rPr>
              <a:t>holy nation</a:t>
            </a:r>
            <a:r>
              <a:rPr lang="en-CA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　圣洁的国度</a:t>
            </a:r>
            <a:r>
              <a:rPr lang="en-CA" sz="2800" b="1" dirty="0" smtClean="0">
                <a:solidFill>
                  <a:schemeClr val="bg1"/>
                </a:solidFill>
              </a:rPr>
              <a:t>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CA" sz="2800" b="1" dirty="0" smtClean="0">
                <a:solidFill>
                  <a:schemeClr val="bg1"/>
                </a:solidFill>
              </a:rPr>
              <a:t>a </a:t>
            </a:r>
            <a:r>
              <a:rPr lang="en-CA" sz="2800" b="1" dirty="0">
                <a:solidFill>
                  <a:schemeClr val="bg1"/>
                </a:solidFill>
              </a:rPr>
              <a:t>people belonging to God, 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属神的子民</a:t>
            </a:r>
            <a:endParaRPr lang="en-CA" sz="2800" b="1" dirty="0" smtClean="0">
              <a:solidFill>
                <a:schemeClr val="bg1"/>
              </a:solidFill>
            </a:endParaRPr>
          </a:p>
          <a:p>
            <a:pPr lvl="1"/>
            <a:r>
              <a:rPr lang="en-CA" sz="2800" b="1" dirty="0" smtClean="0">
                <a:solidFill>
                  <a:schemeClr val="bg1"/>
                </a:solidFill>
              </a:rPr>
              <a:t>that </a:t>
            </a:r>
            <a:r>
              <a:rPr lang="en-CA" sz="2800" b="1" dirty="0">
                <a:solidFill>
                  <a:schemeClr val="bg1"/>
                </a:solidFill>
              </a:rPr>
              <a:t>you may declare the praises of him who called you out of darkness into his wonderful light</a:t>
            </a:r>
            <a:r>
              <a:rPr lang="en-CA" sz="2800" b="1" dirty="0" smtClean="0">
                <a:solidFill>
                  <a:schemeClr val="bg1"/>
                </a:solidFill>
              </a:rPr>
              <a:t>.</a:t>
            </a:r>
            <a:r>
              <a:rPr lang="zh-CN" altLang="en-US" sz="2800" b="1" dirty="0">
                <a:solidFill>
                  <a:schemeClr val="bg1"/>
                </a:solidFill>
              </a:rPr>
              <a:t>　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要叫你们宣扬那召你们出黑暗入奇妙光明者的美德</a:t>
            </a:r>
            <a:r>
              <a:rPr lang="en-CA" sz="2800" b="1" dirty="0" smtClean="0">
                <a:solidFill>
                  <a:schemeClr val="bg1"/>
                </a:solidFill>
              </a:rPr>
              <a:t> </a:t>
            </a:r>
          </a:p>
          <a:p>
            <a:pPr lvl="1"/>
            <a:r>
              <a:rPr lang="en-CA" sz="2800" b="1" dirty="0" smtClean="0">
                <a:solidFill>
                  <a:schemeClr val="bg1"/>
                </a:solidFill>
              </a:rPr>
              <a:t>10  </a:t>
            </a:r>
            <a:r>
              <a:rPr lang="en-CA" sz="2800" b="1" dirty="0">
                <a:solidFill>
                  <a:schemeClr val="bg1"/>
                </a:solidFill>
              </a:rPr>
              <a:t>Once you were not a people, but now you are the people of God; once you had not received mercy, but now </a:t>
            </a:r>
            <a:r>
              <a:rPr lang="en-CA" sz="2800" b="1" dirty="0" smtClean="0">
                <a:solidFill>
                  <a:schemeClr val="bg1"/>
                </a:solidFill>
              </a:rPr>
              <a:t>you have </a:t>
            </a:r>
            <a:r>
              <a:rPr lang="en-CA" sz="2800" b="1" dirty="0">
                <a:solidFill>
                  <a:schemeClr val="bg1"/>
                </a:solidFill>
              </a:rPr>
              <a:t>received mercy. </a:t>
            </a:r>
            <a:r>
              <a:rPr lang="zh-CN" altLang="en-US" sz="2800" b="1" dirty="0">
                <a:solidFill>
                  <a:schemeClr val="bg1"/>
                </a:solidFill>
              </a:rPr>
              <a:t>你 们 从 前 算 不 得 子 民 ， 现 在 却 作 了 神 的 子 民 。 从 前 未 曾 蒙 怜 恤 ， 现 在 却 蒙 了 怜 恤 </a:t>
            </a:r>
            <a:endParaRPr lang="en-CA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693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34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60895" y="940013"/>
            <a:ext cx="10166888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800" b="1" dirty="0">
                <a:solidFill>
                  <a:schemeClr val="bg1"/>
                </a:solidFill>
              </a:rPr>
              <a:t>“Christian selfhood is not defined in terms of who we are in and of ourselves. </a:t>
            </a:r>
            <a:r>
              <a:rPr lang="zh-CN" altLang="en-US" sz="2800" b="1" dirty="0">
                <a:solidFill>
                  <a:schemeClr val="bg1"/>
                </a:solidFill>
              </a:rPr>
              <a:t>　</a:t>
            </a:r>
            <a:r>
              <a:rPr lang="en-CA" sz="2800" b="1" dirty="0" smtClean="0">
                <a:solidFill>
                  <a:schemeClr val="bg1"/>
                </a:solidFill>
              </a:rPr>
              <a:t>It’s </a:t>
            </a:r>
            <a:r>
              <a:rPr lang="en-CA" sz="2800" b="1" dirty="0">
                <a:solidFill>
                  <a:schemeClr val="bg1"/>
                </a:solidFill>
              </a:rPr>
              <a:t>defined in terms of what God does to us and the relationship he creates with us and the destiny he appoints for us. </a:t>
            </a:r>
            <a:endParaRPr lang="en-CA" sz="2800" b="1" dirty="0" smtClean="0">
              <a:solidFill>
                <a:schemeClr val="bg1"/>
              </a:solidFill>
            </a:endParaRPr>
          </a:p>
          <a:p>
            <a:r>
              <a:rPr lang="en-CA" sz="2800" b="1" dirty="0" smtClean="0">
                <a:solidFill>
                  <a:schemeClr val="bg1"/>
                </a:solidFill>
              </a:rPr>
              <a:t>God </a:t>
            </a:r>
            <a:r>
              <a:rPr lang="en-CA" sz="2800" b="1" dirty="0">
                <a:solidFill>
                  <a:schemeClr val="bg1"/>
                </a:solidFill>
              </a:rPr>
              <a:t>made us who we are so we could make known who he is. </a:t>
            </a:r>
            <a:endParaRPr lang="en-CA" sz="2800" b="1" dirty="0" smtClean="0">
              <a:solidFill>
                <a:schemeClr val="bg1"/>
              </a:solidFill>
            </a:endParaRPr>
          </a:p>
          <a:p>
            <a:r>
              <a:rPr lang="en-CA" sz="2800" b="1" dirty="0" smtClean="0">
                <a:solidFill>
                  <a:schemeClr val="bg1"/>
                </a:solidFill>
              </a:rPr>
              <a:t>Our </a:t>
            </a:r>
            <a:r>
              <a:rPr lang="en-CA" sz="2800" b="1" dirty="0">
                <a:solidFill>
                  <a:schemeClr val="bg1"/>
                </a:solidFill>
              </a:rPr>
              <a:t>identity is for the sake of making known his identity</a:t>
            </a:r>
            <a:r>
              <a:rPr lang="en-CA" sz="2800" b="1" dirty="0" smtClean="0">
                <a:solidFill>
                  <a:schemeClr val="bg1"/>
                </a:solidFill>
              </a:rPr>
              <a:t>.”</a:t>
            </a:r>
          </a:p>
          <a:p>
            <a:r>
              <a:rPr lang="en-US" altLang="zh-CN" sz="2800" b="1" dirty="0" smtClean="0">
                <a:solidFill>
                  <a:schemeClr val="bg1"/>
                </a:solidFill>
              </a:rPr>
              <a:t>“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基督徒的自我不是由我们自己的状况来定义的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　而是取决于神为我们所做的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以及他所建立的和我们之间的关系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　还有他为我们指派的归宿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.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　神创造了我们现在的样子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　所以我们可以让世人知道他是谁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,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他又是怎样的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.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　我们的身份就是让他的身份被彰显出来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”</a:t>
            </a:r>
            <a:endParaRPr lang="en-US" sz="2800" b="1" dirty="0">
              <a:solidFill>
                <a:schemeClr val="bg1"/>
              </a:solidFill>
            </a:endParaRPr>
          </a:p>
          <a:p>
            <a:endParaRPr lang="en-CA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323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85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7780"/>
            <a:ext cx="6023969" cy="44231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804" y="-32055"/>
            <a:ext cx="6221197" cy="39451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344" y="2393576"/>
            <a:ext cx="6281656" cy="4502586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-1" y="2545518"/>
            <a:ext cx="6023969" cy="435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154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77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856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281" y="0"/>
            <a:ext cx="8843719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417017" cy="68288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77152" y="201478"/>
            <a:ext cx="59048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b="1" dirty="0" smtClean="0"/>
              <a:t>Who are these people?</a:t>
            </a:r>
            <a:endParaRPr lang="en-CA" sz="4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828" y="2495229"/>
            <a:ext cx="4377338" cy="437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10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4638" y="528003"/>
            <a:ext cx="11343041" cy="2387600"/>
          </a:xfrm>
        </p:spPr>
        <p:txBody>
          <a:bodyPr>
            <a:normAutofit/>
          </a:bodyPr>
          <a:lstStyle/>
          <a:p>
            <a:r>
              <a:rPr lang="en-CA" sz="4400" b="1" dirty="0" smtClean="0">
                <a:solidFill>
                  <a:schemeClr val="bg1"/>
                </a:solidFill>
                <a:latin typeface="+mn-lt"/>
              </a:rPr>
              <a:t>The Bible says to believers,    You are a  Priest</a:t>
            </a:r>
            <a:r>
              <a:rPr lang="zh-CN" altLang="en-US" sz="4400" b="1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altLang="zh-CN" b="1" dirty="0" smtClean="0">
                <a:solidFill>
                  <a:schemeClr val="bg1"/>
                </a:solidFill>
                <a:latin typeface="+mn-lt"/>
              </a:rPr>
              <a:t/>
            </a:r>
            <a:br>
              <a:rPr lang="en-US" altLang="zh-CN" b="1" dirty="0" smtClean="0">
                <a:solidFill>
                  <a:schemeClr val="bg1"/>
                </a:solidFill>
                <a:latin typeface="+mn-lt"/>
              </a:rPr>
            </a:br>
            <a:r>
              <a:rPr lang="zh-CN" altLang="en-US" b="1" dirty="0">
                <a:solidFill>
                  <a:schemeClr val="bg1"/>
                </a:solidFill>
                <a:latin typeface="+mn-lt"/>
              </a:rPr>
              <a:t>圣</a:t>
            </a:r>
            <a:r>
              <a:rPr lang="zh-CN" altLang="en-US" b="1" dirty="0" smtClean="0">
                <a:solidFill>
                  <a:schemeClr val="bg1"/>
                </a:solidFill>
                <a:latin typeface="+mn-lt"/>
              </a:rPr>
              <a:t>经告诉信徒</a:t>
            </a:r>
            <a:r>
              <a:rPr lang="en-US" altLang="zh-CN" b="1" dirty="0" smtClean="0">
                <a:solidFill>
                  <a:schemeClr val="bg1"/>
                </a:solidFill>
                <a:latin typeface="+mn-lt"/>
              </a:rPr>
              <a:t>,</a:t>
            </a:r>
            <a:r>
              <a:rPr lang="zh-CN" altLang="en-US" b="1" dirty="0" smtClean="0">
                <a:solidFill>
                  <a:schemeClr val="bg1"/>
                </a:solidFill>
                <a:latin typeface="+mn-lt"/>
              </a:rPr>
              <a:t> 你就是祭司</a:t>
            </a:r>
            <a:endParaRPr lang="en-CA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120" y="3602038"/>
            <a:ext cx="11658600" cy="2844482"/>
          </a:xfrm>
        </p:spPr>
        <p:txBody>
          <a:bodyPr>
            <a:noAutofit/>
          </a:bodyPr>
          <a:lstStyle/>
          <a:p>
            <a:r>
              <a:rPr lang="en-CA" sz="2800" b="1" dirty="0" smtClean="0">
                <a:solidFill>
                  <a:schemeClr val="bg1"/>
                </a:solidFill>
              </a:rPr>
              <a:t>And much, much more!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 还有许多</a:t>
            </a:r>
            <a:endParaRPr lang="en-CA" sz="2800" b="1" dirty="0" smtClean="0">
              <a:solidFill>
                <a:schemeClr val="bg1"/>
              </a:solidFill>
            </a:endParaRPr>
          </a:p>
          <a:p>
            <a:r>
              <a:rPr lang="en-CA" sz="2800" b="1" dirty="0" smtClean="0">
                <a:solidFill>
                  <a:schemeClr val="bg1"/>
                </a:solidFill>
              </a:rPr>
              <a:t>Don’t allow your self to think, you are a  “nobody”</a:t>
            </a:r>
          </a:p>
          <a:p>
            <a:r>
              <a:rPr lang="zh-CN" altLang="en-US" sz="2800" b="1" dirty="0">
                <a:solidFill>
                  <a:schemeClr val="bg1"/>
                </a:solidFill>
              </a:rPr>
              <a:t>不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要认为你一无是处</a:t>
            </a:r>
            <a:r>
              <a:rPr lang="en-CA" sz="2800" b="1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CA" sz="2800" b="1" dirty="0" smtClean="0">
                <a:solidFill>
                  <a:schemeClr val="bg1"/>
                </a:solidFill>
              </a:rPr>
              <a:t>or that you have to “invent” yourself</a:t>
            </a:r>
          </a:p>
          <a:p>
            <a:r>
              <a:rPr lang="zh-CN" altLang="en-US" sz="2800" b="1" dirty="0">
                <a:solidFill>
                  <a:schemeClr val="bg1"/>
                </a:solidFill>
              </a:rPr>
              <a:t>或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者你要从新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”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发明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”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自己  </a:t>
            </a:r>
            <a:endParaRPr lang="en-CA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93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b="1" dirty="0" smtClean="0">
                <a:solidFill>
                  <a:schemeClr val="bg1"/>
                </a:solidFill>
                <a:latin typeface="+mn-lt"/>
              </a:rPr>
              <a:t>What do you think of when you hear the word, priest?</a:t>
            </a:r>
            <a:br>
              <a:rPr lang="en-CA" b="1" dirty="0" smtClean="0">
                <a:solidFill>
                  <a:schemeClr val="bg1"/>
                </a:solidFill>
                <a:latin typeface="+mn-lt"/>
              </a:rPr>
            </a:br>
            <a:endParaRPr lang="en-CA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441450" y="4513263"/>
            <a:ext cx="9196070" cy="1500187"/>
          </a:xfrm>
        </p:spPr>
        <p:txBody>
          <a:bodyPr>
            <a:normAutofit/>
          </a:bodyPr>
          <a:lstStyle/>
          <a:p>
            <a:r>
              <a:rPr lang="zh-CN" altLang="en-US" sz="4400" b="1" dirty="0"/>
              <a:t>听到祭司这个词</a:t>
            </a:r>
            <a:r>
              <a:rPr lang="en-US" altLang="zh-CN" sz="4400" b="1" dirty="0"/>
              <a:t>,</a:t>
            </a:r>
            <a:r>
              <a:rPr lang="zh-CN" altLang="en-US" sz="4400" b="1" dirty="0"/>
              <a:t> </a:t>
            </a:r>
            <a:r>
              <a:rPr lang="zh-CN" altLang="en-US" sz="4400" b="1" dirty="0" smtClean="0"/>
              <a:t> 你</a:t>
            </a:r>
            <a:r>
              <a:rPr lang="zh-CN" altLang="en-US" sz="4400" b="1" dirty="0"/>
              <a:t>是怎么想</a:t>
            </a:r>
            <a:r>
              <a:rPr lang="zh-CN" altLang="en-US" sz="4400" b="1" dirty="0" smtClean="0"/>
              <a:t>的</a:t>
            </a:r>
            <a:r>
              <a:rPr lang="en-US" altLang="zh-CN" sz="4400" b="1" dirty="0" smtClean="0"/>
              <a:t>?</a:t>
            </a:r>
            <a:endParaRPr lang="en-CA" sz="4400" b="1" dirty="0"/>
          </a:p>
        </p:txBody>
      </p:sp>
    </p:spTree>
    <p:extLst>
      <p:ext uri="{BB962C8B-B14F-4D97-AF65-F5344CB8AC3E}">
        <p14:creationId xmlns:p14="http://schemas.microsoft.com/office/powerpoint/2010/main" val="219621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1965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654" y="0"/>
            <a:ext cx="6972346" cy="46668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444324"/>
            <a:ext cx="8382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433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1499</TotalTime>
  <Words>930</Words>
  <Application>Microsoft Office PowerPoint</Application>
  <PresentationFormat>Custom</PresentationFormat>
  <Paragraphs>80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Vision Ministries Kenya Style, Church Planting, (all in one week)  肯尼亚风格的Vision事工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Bible says to believers,    You are a  Priest  圣经告诉信徒, 你就是祭司</vt:lpstr>
      <vt:lpstr>What do you think of when you hear the word, priest? </vt:lpstr>
      <vt:lpstr>PowerPoint Presentation</vt:lpstr>
      <vt:lpstr>PowerPoint Presentation</vt:lpstr>
      <vt:lpstr>PowerPoint Presentation</vt:lpstr>
      <vt:lpstr>PowerPoint Presentation</vt:lpstr>
      <vt:lpstr>The Bible says to believers,    You are a  Priest  圣经告诉信徒, 你们就是祭司</vt:lpstr>
      <vt:lpstr>The Bible says you 圣经说, 你是 … I  Peter Chapter 1:1-2:2    彼得前书 1:1-2:2</vt:lpstr>
      <vt:lpstr>You, are part of a growing spiritual building,  the global church, in which you serve  as priests 你是不断建造的灵宫的一部分, 这灵宫就是教会, 你们如同祭司一样在其中事奉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Pattern In the Bible</dc:title>
  <dc:creator>Gord Martin</dc:creator>
  <cp:lastModifiedBy>LRC Sound Booth</cp:lastModifiedBy>
  <cp:revision>62</cp:revision>
  <dcterms:created xsi:type="dcterms:W3CDTF">2018-05-11T19:01:20Z</dcterms:created>
  <dcterms:modified xsi:type="dcterms:W3CDTF">2019-03-10T13:52:35Z</dcterms:modified>
</cp:coreProperties>
</file>

<file path=docProps/thumbnail.jpeg>
</file>